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Trebuchet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j-lt"/>
          <a:ea typeface="+mj-ea"/>
          <a:cs typeface="+mj-cs"/>
          <a:sym typeface="Trebuchet MS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12345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us delay clusters from Translink data"/>
          <p:cNvSpPr txBox="1"/>
          <p:nvPr>
            <p:ph type="ctrTitle"/>
          </p:nvPr>
        </p:nvSpPr>
        <p:spPr>
          <a:xfrm>
            <a:off x="1270000" y="2043807"/>
            <a:ext cx="10464800" cy="2490986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Bus delay clusters from Translink data </a:t>
            </a:r>
          </a:p>
        </p:txBody>
      </p:sp>
      <p:sp>
        <p:nvSpPr>
          <p:cNvPr id="120" name="Ulas Ozdemir, Ish Mukul, Mahdieh Malekian, Yee Fay Lim, Emma Lathouwers"/>
          <p:cNvSpPr/>
          <p:nvPr/>
        </p:nvSpPr>
        <p:spPr>
          <a:xfrm>
            <a:off x="1505272" y="6492875"/>
            <a:ext cx="9994256" cy="1762125"/>
          </a:xfrm>
          <a:prstGeom prst="roundRect">
            <a:avLst>
              <a:gd name="adj" fmla="val 10811"/>
            </a:avLst>
          </a:prstGeom>
          <a:solidFill>
            <a:srgbClr val="F8D448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3700">
                <a:solidFill>
                  <a:srgbClr val="12335C"/>
                </a:solidFill>
              </a:defRPr>
            </a:lvl1pPr>
          </a:lstStyle>
          <a:p>
            <a:pPr/>
            <a:r>
              <a:t>Ulas Ozdemir, Ish Mukul, Mahdieh Malekian, Yee Fay Lim, Emma Lathouwers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CA &amp; K-Means clustering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PCA &amp; K-Means clustering</a:t>
            </a:r>
          </a:p>
        </p:txBody>
      </p:sp>
      <p:pic>
        <p:nvPicPr>
          <p:cNvPr id="158" name="Content Placeholder 7" descr="Content Placeholder 7"/>
          <p:cNvPicPr>
            <a:picLocks noChangeAspect="1"/>
          </p:cNvPicPr>
          <p:nvPr/>
        </p:nvPicPr>
        <p:blipFill>
          <a:blip r:embed="rId2">
            <a:extLst/>
          </a:blip>
          <a:srcRect l="0" t="0" r="0" b="2"/>
          <a:stretch>
            <a:fillRect/>
          </a:stretch>
        </p:blipFill>
        <p:spPr>
          <a:xfrm>
            <a:off x="561388" y="2607641"/>
            <a:ext cx="3872205" cy="31186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24" y="0"/>
                </a:moveTo>
                <a:cubicBezTo>
                  <a:pt x="369" y="0"/>
                  <a:pt x="0" y="370"/>
                  <a:pt x="0" y="825"/>
                </a:cubicBezTo>
                <a:lnTo>
                  <a:pt x="0" y="20778"/>
                </a:lnTo>
                <a:cubicBezTo>
                  <a:pt x="0" y="21233"/>
                  <a:pt x="369" y="21600"/>
                  <a:pt x="824" y="21600"/>
                </a:cubicBezTo>
                <a:lnTo>
                  <a:pt x="20776" y="21600"/>
                </a:lnTo>
                <a:cubicBezTo>
                  <a:pt x="21231" y="21600"/>
                  <a:pt x="21600" y="21233"/>
                  <a:pt x="21600" y="20778"/>
                </a:cubicBezTo>
                <a:lnTo>
                  <a:pt x="21600" y="825"/>
                </a:lnTo>
                <a:cubicBezTo>
                  <a:pt x="21600" y="370"/>
                  <a:pt x="21231" y="0"/>
                  <a:pt x="20776" y="0"/>
                </a:cubicBezTo>
                <a:lnTo>
                  <a:pt x="82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59" name="Content Placeholder 5" descr="Content Placeholder 5"/>
          <p:cNvPicPr>
            <a:picLocks noChangeAspect="1"/>
          </p:cNvPicPr>
          <p:nvPr/>
        </p:nvPicPr>
        <p:blipFill>
          <a:blip r:embed="rId3">
            <a:extLst/>
          </a:blip>
          <a:srcRect l="0" t="0" r="4" b="0"/>
          <a:stretch>
            <a:fillRect/>
          </a:stretch>
        </p:blipFill>
        <p:spPr>
          <a:xfrm>
            <a:off x="548690" y="5785991"/>
            <a:ext cx="4242991" cy="3396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24" y="0"/>
                </a:moveTo>
                <a:cubicBezTo>
                  <a:pt x="370" y="0"/>
                  <a:pt x="0" y="368"/>
                  <a:pt x="0" y="823"/>
                </a:cubicBezTo>
                <a:lnTo>
                  <a:pt x="0" y="20777"/>
                </a:lnTo>
                <a:cubicBezTo>
                  <a:pt x="0" y="21232"/>
                  <a:pt x="370" y="21600"/>
                  <a:pt x="824" y="21600"/>
                </a:cubicBezTo>
                <a:lnTo>
                  <a:pt x="20778" y="21600"/>
                </a:lnTo>
                <a:cubicBezTo>
                  <a:pt x="21232" y="21600"/>
                  <a:pt x="21600" y="21232"/>
                  <a:pt x="21600" y="20777"/>
                </a:cubicBezTo>
                <a:lnTo>
                  <a:pt x="21600" y="823"/>
                </a:lnTo>
                <a:cubicBezTo>
                  <a:pt x="21600" y="368"/>
                  <a:pt x="21232" y="0"/>
                  <a:pt x="20778" y="0"/>
                </a:cubicBezTo>
                <a:lnTo>
                  <a:pt x="824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160" name="Principal Component Analysis for dimensionality reduction…"/>
          <p:cNvSpPr txBox="1"/>
          <p:nvPr/>
        </p:nvSpPr>
        <p:spPr>
          <a:xfrm>
            <a:off x="4902200" y="2871563"/>
            <a:ext cx="6985000" cy="259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Principal Component Analysis for dimensionality reduction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Highly efficient on data with correlated features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Not that effective on uncorrelated data</a:t>
            </a:r>
          </a:p>
        </p:txBody>
      </p:sp>
      <p:sp>
        <p:nvSpPr>
          <p:cNvPr id="161" name="2D location plot does not show enough information…"/>
          <p:cNvSpPr txBox="1"/>
          <p:nvPr/>
        </p:nvSpPr>
        <p:spPr>
          <a:xfrm>
            <a:off x="4902200" y="6455519"/>
            <a:ext cx="6985000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2D location plot does not show enough information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Solution: active dashboard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Dashboard visualization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Dashboard visualization</a:t>
            </a:r>
          </a:p>
        </p:txBody>
      </p:sp>
      <p:sp>
        <p:nvSpPr>
          <p:cNvPr id="164" name="Size of points shows number of delay events"/>
          <p:cNvSpPr txBox="1"/>
          <p:nvPr/>
        </p:nvSpPr>
        <p:spPr>
          <a:xfrm>
            <a:off x="2057400" y="2442319"/>
            <a:ext cx="88900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lvl1pPr>
          </a:lstStyle>
          <a:p>
            <a:pPr/>
            <a:r>
              <a:t>Size of points shows number of delay events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438943" y="2957977"/>
            <a:ext cx="12126914" cy="6755624"/>
            <a:chOff x="0" y="0"/>
            <a:chExt cx="12126912" cy="6755622"/>
          </a:xfrm>
        </p:grpSpPr>
        <p:pic>
          <p:nvPicPr>
            <p:cNvPr id="165" name="Picture 6" descr="Picture 6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256" t="1631" r="2256" b="5049"/>
            <a:stretch>
              <a:fillRect/>
            </a:stretch>
          </p:blipFill>
          <p:spPr>
            <a:xfrm>
              <a:off x="0" y="0"/>
              <a:ext cx="12126913" cy="67556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Rectangle"/>
            <p:cNvSpPr/>
            <p:nvPr/>
          </p:nvSpPr>
          <p:spPr>
            <a:xfrm>
              <a:off x="7917656" y="5228313"/>
              <a:ext cx="1270001" cy="33541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60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7" name="Rectangle"/>
            <p:cNvSpPr/>
            <p:nvPr/>
          </p:nvSpPr>
          <p:spPr>
            <a:xfrm>
              <a:off x="2812256" y="5380713"/>
              <a:ext cx="1270001" cy="33541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6000"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elay event clustering 3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Delay event clustering 3</a:t>
            </a:r>
          </a:p>
        </p:txBody>
      </p:sp>
      <p:pic>
        <p:nvPicPr>
          <p:cNvPr id="171" name="Inertia.png" descr="Inertia.png"/>
          <p:cNvPicPr>
            <a:picLocks noChangeAspect="1"/>
          </p:cNvPicPr>
          <p:nvPr/>
        </p:nvPicPr>
        <p:blipFill>
          <a:blip r:embed="rId2">
            <a:extLst/>
          </a:blip>
          <a:srcRect l="10840" t="0" r="0" b="0"/>
          <a:stretch>
            <a:fillRect/>
          </a:stretch>
        </p:blipFill>
        <p:spPr>
          <a:xfrm>
            <a:off x="1336873" y="5085547"/>
            <a:ext cx="4754663" cy="3555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CH Scores.png" descr="CH Scores.png"/>
          <p:cNvPicPr>
            <a:picLocks noChangeAspect="1"/>
          </p:cNvPicPr>
          <p:nvPr/>
        </p:nvPicPr>
        <p:blipFill>
          <a:blip r:embed="rId3">
            <a:extLst/>
          </a:blip>
          <a:srcRect l="12348" t="0" r="0" b="0"/>
          <a:stretch>
            <a:fillRect/>
          </a:stretch>
        </p:blipFill>
        <p:spPr>
          <a:xfrm>
            <a:off x="7053188" y="5091261"/>
            <a:ext cx="4808935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CH Score"/>
          <p:cNvSpPr txBox="1"/>
          <p:nvPr/>
        </p:nvSpPr>
        <p:spPr>
          <a:xfrm>
            <a:off x="8355930" y="4977440"/>
            <a:ext cx="139065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 Score</a:t>
            </a:r>
          </a:p>
        </p:txBody>
      </p:sp>
      <p:sp>
        <p:nvSpPr>
          <p:cNvPr id="174" name="Inertia"/>
          <p:cNvSpPr txBox="1"/>
          <p:nvPr/>
        </p:nvSpPr>
        <p:spPr>
          <a:xfrm>
            <a:off x="2921248" y="4920530"/>
            <a:ext cx="105861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Inertia</a:t>
            </a:r>
          </a:p>
        </p:txBody>
      </p:sp>
      <p:sp>
        <p:nvSpPr>
          <p:cNvPr id="175" name="8 clusters identified…"/>
          <p:cNvSpPr txBox="1"/>
          <p:nvPr/>
        </p:nvSpPr>
        <p:spPr>
          <a:xfrm>
            <a:off x="1651000" y="3450865"/>
            <a:ext cx="101600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8 clusters identified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23 features, 11 principal components (~70% explained variation)</a:t>
            </a:r>
          </a:p>
        </p:txBody>
      </p:sp>
      <p:sp>
        <p:nvSpPr>
          <p:cNvPr id="176" name="PCA &amp; K-Means++"/>
          <p:cNvSpPr/>
          <p:nvPr/>
        </p:nvSpPr>
        <p:spPr>
          <a:xfrm>
            <a:off x="3841898" y="2362217"/>
            <a:ext cx="5321004" cy="783831"/>
          </a:xfrm>
          <a:prstGeom prst="roundRect">
            <a:avLst>
              <a:gd name="adj" fmla="val 10811"/>
            </a:avLst>
          </a:prstGeom>
          <a:solidFill>
            <a:srgbClr val="F8D448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12335C"/>
                </a:solidFill>
              </a:defRPr>
            </a:lvl1pPr>
          </a:lstStyle>
          <a:p>
            <a:pPr/>
            <a:r>
              <a:t>PCA &amp; K-Means++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luster 1: bus bunching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Cluster 1: bus bunching</a:t>
            </a:r>
          </a:p>
        </p:txBody>
      </p:sp>
      <p:sp>
        <p:nvSpPr>
          <p:cNvPr id="179" name="Concentrated in Vancouver"/>
          <p:cNvSpPr txBox="1"/>
          <p:nvPr/>
        </p:nvSpPr>
        <p:spPr>
          <a:xfrm>
            <a:off x="3972098" y="8581975"/>
            <a:ext cx="5060604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3000"/>
            </a:lvl1pPr>
          </a:lstStyle>
          <a:p>
            <a:pPr/>
            <a:r>
              <a:t>Concentrated in Vancouver</a:t>
            </a:r>
          </a:p>
        </p:txBody>
      </p:sp>
      <p:pic>
        <p:nvPicPr>
          <p:cNvPr id="180" name="FirstCluster.png" descr="FirstCluster.png"/>
          <p:cNvPicPr>
            <a:picLocks noChangeAspect="1"/>
          </p:cNvPicPr>
          <p:nvPr/>
        </p:nvPicPr>
        <p:blipFill>
          <a:blip r:embed="rId2">
            <a:extLst/>
          </a:blip>
          <a:srcRect l="6620" t="6977" r="6620" b="6977"/>
          <a:stretch>
            <a:fillRect/>
          </a:stretch>
        </p:blipFill>
        <p:spPr>
          <a:xfrm>
            <a:off x="6812768" y="2263750"/>
            <a:ext cx="6162850" cy="611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cluster1.png" descr="cluster1.png"/>
          <p:cNvPicPr>
            <a:picLocks noChangeAspect="1"/>
          </p:cNvPicPr>
          <p:nvPr/>
        </p:nvPicPr>
        <p:blipFill>
          <a:blip r:embed="rId3">
            <a:extLst/>
          </a:blip>
          <a:srcRect l="0" t="6629" r="10560" b="10336"/>
          <a:stretch>
            <a:fillRect/>
          </a:stretch>
        </p:blipFill>
        <p:spPr>
          <a:xfrm>
            <a:off x="534261" y="3208932"/>
            <a:ext cx="5589471" cy="3335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luster 2: off-loading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Cluster 2: off-loading</a:t>
            </a:r>
          </a:p>
        </p:txBody>
      </p:sp>
      <p:pic>
        <p:nvPicPr>
          <p:cNvPr id="184" name="SecondCluster.png" descr="SecondCluster.png"/>
          <p:cNvPicPr>
            <a:picLocks noChangeAspect="1"/>
          </p:cNvPicPr>
          <p:nvPr/>
        </p:nvPicPr>
        <p:blipFill>
          <a:blip r:embed="rId2">
            <a:extLst/>
          </a:blip>
          <a:srcRect l="6918" t="8714" r="6918" b="6712"/>
          <a:stretch>
            <a:fillRect/>
          </a:stretch>
        </p:blipFill>
        <p:spPr>
          <a:xfrm>
            <a:off x="7145293" y="2691081"/>
            <a:ext cx="5693142" cy="55881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cluster8.png" descr="cluster8.png"/>
          <p:cNvPicPr>
            <a:picLocks noChangeAspect="1"/>
          </p:cNvPicPr>
          <p:nvPr/>
        </p:nvPicPr>
        <p:blipFill>
          <a:blip r:embed="rId3">
            <a:extLst/>
          </a:blip>
          <a:srcRect l="0" t="0" r="9929" b="0"/>
          <a:stretch>
            <a:fillRect/>
          </a:stretch>
        </p:blipFill>
        <p:spPr>
          <a:xfrm>
            <a:off x="169366" y="3007391"/>
            <a:ext cx="6942955" cy="495538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Highlights big transit hubs: downtown, broadway, UBC, SFU, BCIT, …"/>
          <p:cNvSpPr txBox="1"/>
          <p:nvPr/>
        </p:nvSpPr>
        <p:spPr>
          <a:xfrm>
            <a:off x="1600894" y="8597899"/>
            <a:ext cx="980301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Highlights big transit hubs: downtown, broadway, UBC, SFU, BCIT, 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luster 3: on-loading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Cluster 3: on-loading</a:t>
            </a:r>
          </a:p>
        </p:txBody>
      </p:sp>
      <p:sp>
        <p:nvSpPr>
          <p:cNvPr id="189" name="Relatively spread out"/>
          <p:cNvSpPr txBox="1"/>
          <p:nvPr/>
        </p:nvSpPr>
        <p:spPr>
          <a:xfrm>
            <a:off x="4933007" y="8547099"/>
            <a:ext cx="3138786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Relatively spread out</a:t>
            </a:r>
          </a:p>
        </p:txBody>
      </p:sp>
      <p:pic>
        <p:nvPicPr>
          <p:cNvPr id="190" name="cluster3.png" descr="cluster3.png"/>
          <p:cNvPicPr>
            <a:picLocks noChangeAspect="1"/>
          </p:cNvPicPr>
          <p:nvPr/>
        </p:nvPicPr>
        <p:blipFill>
          <a:blip r:embed="rId2">
            <a:extLst/>
          </a:blip>
          <a:srcRect l="0" t="0" r="10481" b="0"/>
          <a:stretch>
            <a:fillRect/>
          </a:stretch>
        </p:blipFill>
        <p:spPr>
          <a:xfrm>
            <a:off x="577453" y="3352044"/>
            <a:ext cx="6295333" cy="4520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ThirdCluster.png" descr="ThirdCluster.png"/>
          <p:cNvPicPr>
            <a:picLocks noChangeAspect="1"/>
          </p:cNvPicPr>
          <p:nvPr/>
        </p:nvPicPr>
        <p:blipFill>
          <a:blip r:embed="rId3">
            <a:extLst/>
          </a:blip>
          <a:srcRect l="6579" t="6243" r="6579" b="9595"/>
          <a:stretch>
            <a:fillRect/>
          </a:stretch>
        </p:blipFill>
        <p:spPr>
          <a:xfrm>
            <a:off x="7184118" y="2747405"/>
            <a:ext cx="5687829" cy="5512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luster 4: rain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Cluster 4: rain</a:t>
            </a:r>
          </a:p>
        </p:txBody>
      </p:sp>
      <p:sp>
        <p:nvSpPr>
          <p:cNvPr id="194" name="Data from Fall 2016"/>
          <p:cNvSpPr txBox="1"/>
          <p:nvPr/>
        </p:nvSpPr>
        <p:spPr>
          <a:xfrm>
            <a:off x="5038080" y="8547099"/>
            <a:ext cx="292864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 from Fall 2016</a:t>
            </a:r>
          </a:p>
        </p:txBody>
      </p:sp>
      <p:pic>
        <p:nvPicPr>
          <p:cNvPr id="195" name="FourthCluster.png" descr="FourthCluster.png"/>
          <p:cNvPicPr>
            <a:picLocks noChangeAspect="1"/>
          </p:cNvPicPr>
          <p:nvPr/>
        </p:nvPicPr>
        <p:blipFill>
          <a:blip r:embed="rId2">
            <a:extLst/>
          </a:blip>
          <a:srcRect l="5193" t="7176" r="8196" b="7176"/>
          <a:stretch>
            <a:fillRect/>
          </a:stretch>
        </p:blipFill>
        <p:spPr>
          <a:xfrm>
            <a:off x="6867822" y="2617577"/>
            <a:ext cx="5892143" cy="5826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cluster4.png" descr="cluster4.png"/>
          <p:cNvPicPr>
            <a:picLocks noChangeAspect="1"/>
          </p:cNvPicPr>
          <p:nvPr/>
        </p:nvPicPr>
        <p:blipFill>
          <a:blip r:embed="rId3">
            <a:extLst/>
          </a:blip>
          <a:srcRect l="0" t="0" r="9554" b="0"/>
          <a:stretch>
            <a:fillRect/>
          </a:stretch>
        </p:blipFill>
        <p:spPr>
          <a:xfrm>
            <a:off x="481855" y="3275215"/>
            <a:ext cx="6119590" cy="4349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luster 5: bus gapping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Cluster 5: bus gapping</a:t>
            </a:r>
          </a:p>
        </p:txBody>
      </p:sp>
      <p:sp>
        <p:nvSpPr>
          <p:cNvPr id="199" name="Negative correlation with ‘headway within target’"/>
          <p:cNvSpPr txBox="1"/>
          <p:nvPr/>
        </p:nvSpPr>
        <p:spPr>
          <a:xfrm>
            <a:off x="2865115" y="8547099"/>
            <a:ext cx="727457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Negative correlation with ‘headway within target’</a:t>
            </a:r>
          </a:p>
        </p:txBody>
      </p:sp>
      <p:pic>
        <p:nvPicPr>
          <p:cNvPr id="200" name="cluster5.png" descr="cluster5.png"/>
          <p:cNvPicPr>
            <a:picLocks noChangeAspect="1"/>
          </p:cNvPicPr>
          <p:nvPr/>
        </p:nvPicPr>
        <p:blipFill>
          <a:blip r:embed="rId2">
            <a:extLst/>
          </a:blip>
          <a:srcRect l="0" t="0" r="10094" b="0"/>
          <a:stretch>
            <a:fillRect/>
          </a:stretch>
        </p:blipFill>
        <p:spPr>
          <a:xfrm>
            <a:off x="445095" y="3295564"/>
            <a:ext cx="6278725" cy="44895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FifthCluster.png" descr="FifthCluster.png"/>
          <p:cNvPicPr>
            <a:picLocks noChangeAspect="1"/>
          </p:cNvPicPr>
          <p:nvPr/>
        </p:nvPicPr>
        <p:blipFill>
          <a:blip r:embed="rId3">
            <a:extLst/>
          </a:blip>
          <a:srcRect l="5103" t="6720" r="8592" b="6720"/>
          <a:stretch>
            <a:fillRect/>
          </a:stretch>
        </p:blipFill>
        <p:spPr>
          <a:xfrm>
            <a:off x="6944890" y="2676128"/>
            <a:ext cx="5458246" cy="54743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luster 6: timing points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Cluster 6: timing points</a:t>
            </a:r>
          </a:p>
        </p:txBody>
      </p:sp>
      <p:pic>
        <p:nvPicPr>
          <p:cNvPr id="204" name="SixthCluster.png" descr="SixthCluster.png"/>
          <p:cNvPicPr>
            <a:picLocks noChangeAspect="1"/>
          </p:cNvPicPr>
          <p:nvPr/>
        </p:nvPicPr>
        <p:blipFill>
          <a:blip r:embed="rId2">
            <a:extLst/>
          </a:blip>
          <a:srcRect l="6095" t="7436" r="6095" b="7436"/>
          <a:stretch>
            <a:fillRect/>
          </a:stretch>
        </p:blipFill>
        <p:spPr>
          <a:xfrm>
            <a:off x="6559649" y="2471254"/>
            <a:ext cx="6033153" cy="5848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cluster6.png" descr="cluster6.png"/>
          <p:cNvPicPr>
            <a:picLocks noChangeAspect="1"/>
          </p:cNvPicPr>
          <p:nvPr/>
        </p:nvPicPr>
        <p:blipFill>
          <a:blip r:embed="rId3">
            <a:extLst/>
          </a:blip>
          <a:srcRect l="0" t="0" r="9444" b="0"/>
          <a:stretch>
            <a:fillRect/>
          </a:stretch>
        </p:blipFill>
        <p:spPr>
          <a:xfrm>
            <a:off x="452435" y="3548062"/>
            <a:ext cx="6033216" cy="4283016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Persisting delays"/>
          <p:cNvSpPr txBox="1"/>
          <p:nvPr/>
        </p:nvSpPr>
        <p:spPr>
          <a:xfrm>
            <a:off x="5266084" y="8610599"/>
            <a:ext cx="2472632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Persisting delays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luster 7: distance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Cluster 7: distance</a:t>
            </a:r>
          </a:p>
        </p:txBody>
      </p:sp>
      <p:pic>
        <p:nvPicPr>
          <p:cNvPr id="209" name="cluster7.png" descr="cluster7.png"/>
          <p:cNvPicPr>
            <a:picLocks noChangeAspect="1"/>
          </p:cNvPicPr>
          <p:nvPr/>
        </p:nvPicPr>
        <p:blipFill>
          <a:blip r:embed="rId2">
            <a:extLst/>
          </a:blip>
          <a:srcRect l="0" t="0" r="9944" b="0"/>
          <a:stretch>
            <a:fillRect/>
          </a:stretch>
        </p:blipFill>
        <p:spPr>
          <a:xfrm>
            <a:off x="701675" y="3716337"/>
            <a:ext cx="5670640" cy="40479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Seventh Cluster.png" descr="Seventh Cluster.png"/>
          <p:cNvPicPr>
            <a:picLocks noChangeAspect="1"/>
          </p:cNvPicPr>
          <p:nvPr/>
        </p:nvPicPr>
        <p:blipFill>
          <a:blip r:embed="rId3">
            <a:extLst/>
          </a:blip>
          <a:srcRect l="5294" t="7895" r="7016" b="6606"/>
          <a:stretch>
            <a:fillRect/>
          </a:stretch>
        </p:blipFill>
        <p:spPr>
          <a:xfrm>
            <a:off x="6602783" y="2602293"/>
            <a:ext cx="6160354" cy="600643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Long delays in terms of distance/ number of stops"/>
          <p:cNvSpPr txBox="1"/>
          <p:nvPr/>
        </p:nvSpPr>
        <p:spPr>
          <a:xfrm>
            <a:off x="2886323" y="8737599"/>
            <a:ext cx="723215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Long delays in terms of distance/ number of stops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roblem setup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Problem setup</a:t>
            </a:r>
          </a:p>
        </p:txBody>
      </p:sp>
      <p:sp>
        <p:nvSpPr>
          <p:cNvPr id="123" name="Clustering on bus stop locations…"/>
          <p:cNvSpPr txBox="1"/>
          <p:nvPr/>
        </p:nvSpPr>
        <p:spPr>
          <a:xfrm>
            <a:off x="2057127" y="2632074"/>
            <a:ext cx="8890546" cy="312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AutoNum type="arabicPeriod" startAt="1"/>
            </a:pPr>
            <a:r>
              <a:t> Clustering on bus stop locations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AutoNum type="arabicPeriod" startAt="1"/>
            </a:pPr>
            <a:r>
              <a:t> Clustering on delay types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53 features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4 months of delays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Both continuous and categorical variables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Delay event info, weather, day &amp; time, …</a:t>
            </a:r>
          </a:p>
        </p:txBody>
      </p:sp>
      <p:grpSp>
        <p:nvGrpSpPr>
          <p:cNvPr id="126" name="Group"/>
          <p:cNvGrpSpPr/>
          <p:nvPr/>
        </p:nvGrpSpPr>
        <p:grpSpPr>
          <a:xfrm>
            <a:off x="1848172" y="6483349"/>
            <a:ext cx="9099228" cy="1581151"/>
            <a:chOff x="0" y="0"/>
            <a:chExt cx="9099227" cy="1581150"/>
          </a:xfrm>
        </p:grpSpPr>
        <p:sp>
          <p:nvSpPr>
            <p:cNvPr id="124" name="Reducing the number of features…"/>
            <p:cNvSpPr/>
            <p:nvPr/>
          </p:nvSpPr>
          <p:spPr>
            <a:xfrm>
              <a:off x="209227" y="1581150"/>
              <a:ext cx="8890001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marL="228600" indent="-228600" algn="l">
                <a:lnSpc>
                  <a:spcPct val="150000"/>
                </a:lnSpc>
                <a:buClr>
                  <a:srgbClr val="12345C"/>
                </a:buClr>
                <a:buSzPct val="100000"/>
                <a:buChar char="•"/>
              </a:pPr>
              <a:r>
                <a:t>Reducing the number of features</a:t>
              </a:r>
            </a:p>
            <a:p>
              <a:pPr marL="228600" indent="-228600" algn="l">
                <a:lnSpc>
                  <a:spcPct val="150000"/>
                </a:lnSpc>
                <a:buClr>
                  <a:srgbClr val="12345C"/>
                </a:buClr>
                <a:buSzPct val="100000"/>
                <a:buChar char="•"/>
              </a:pPr>
              <a:r>
                <a:t>Dealing with both continuous and categorical variables</a:t>
              </a:r>
            </a:p>
          </p:txBody>
        </p:sp>
        <p:sp>
          <p:nvSpPr>
            <p:cNvPr id="125" name="Challenges"/>
            <p:cNvSpPr/>
            <p:nvPr/>
          </p:nvSpPr>
          <p:spPr>
            <a:xfrm>
              <a:off x="0" y="0"/>
              <a:ext cx="2926160" cy="783830"/>
            </a:xfrm>
            <a:prstGeom prst="roundRect">
              <a:avLst>
                <a:gd name="adj" fmla="val 10811"/>
              </a:avLst>
            </a:prstGeom>
            <a:solidFill>
              <a:srgbClr val="F8D448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700">
                  <a:solidFill>
                    <a:srgbClr val="12335C"/>
                  </a:solidFill>
                </a:defRPr>
              </a:lvl1pPr>
            </a:lstStyle>
            <a:p>
              <a:pPr/>
              <a:r>
                <a:t>Challenges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luster 8: ?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Cluster 8: ?</a:t>
            </a:r>
          </a:p>
        </p:txBody>
      </p:sp>
      <p:pic>
        <p:nvPicPr>
          <p:cNvPr id="214" name="EightCluster.png" descr="EightCluster.png"/>
          <p:cNvPicPr>
            <a:picLocks noChangeAspect="1"/>
          </p:cNvPicPr>
          <p:nvPr/>
        </p:nvPicPr>
        <p:blipFill>
          <a:blip r:embed="rId2">
            <a:extLst/>
          </a:blip>
          <a:srcRect l="2288" t="8614" r="7609" b="4355"/>
          <a:stretch>
            <a:fillRect/>
          </a:stretch>
        </p:blipFill>
        <p:spPr>
          <a:xfrm>
            <a:off x="7118746" y="2864135"/>
            <a:ext cx="5429531" cy="5244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cluster2.png" descr="cluster2.png"/>
          <p:cNvPicPr>
            <a:picLocks noChangeAspect="1"/>
          </p:cNvPicPr>
          <p:nvPr/>
        </p:nvPicPr>
        <p:blipFill>
          <a:blip r:embed="rId3">
            <a:extLst/>
          </a:blip>
          <a:srcRect l="0" t="0" r="9653" b="0"/>
          <a:stretch>
            <a:fillRect/>
          </a:stretch>
        </p:blipFill>
        <p:spPr>
          <a:xfrm>
            <a:off x="448071" y="3141653"/>
            <a:ext cx="6590550" cy="4689502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No apparent reason"/>
          <p:cNvSpPr txBox="1"/>
          <p:nvPr/>
        </p:nvSpPr>
        <p:spPr>
          <a:xfrm>
            <a:off x="5000798" y="8610599"/>
            <a:ext cx="3003204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 apparent reason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Delay event clustering 4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5900">
                <a:solidFill>
                  <a:srgbClr val="FFFFFF"/>
                </a:solidFill>
              </a:defRPr>
            </a:lvl1pPr>
          </a:lstStyle>
          <a:p>
            <a:pPr/>
            <a:r>
              <a:t>Delay event clustering 4</a:t>
            </a:r>
          </a:p>
        </p:txBody>
      </p:sp>
      <p:sp>
        <p:nvSpPr>
          <p:cNvPr id="219" name="Challenges…"/>
          <p:cNvSpPr txBox="1"/>
          <p:nvPr/>
        </p:nvSpPr>
        <p:spPr>
          <a:xfrm>
            <a:off x="2057400" y="3848099"/>
            <a:ext cx="8890000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t>Challenges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Choosing appropriate distance metric for mixed data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Compute and labour intensive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Imbalance in cluster sizes</a:t>
            </a:r>
          </a:p>
        </p:txBody>
      </p:sp>
      <p:sp>
        <p:nvSpPr>
          <p:cNvPr id="220" name="Hierarchical clustering"/>
          <p:cNvSpPr/>
          <p:nvPr/>
        </p:nvSpPr>
        <p:spPr>
          <a:xfrm>
            <a:off x="3600772" y="2484635"/>
            <a:ext cx="5321003" cy="783830"/>
          </a:xfrm>
          <a:prstGeom prst="roundRect">
            <a:avLst>
              <a:gd name="adj" fmla="val 10811"/>
            </a:avLst>
          </a:prstGeom>
          <a:solidFill>
            <a:srgbClr val="F8D448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12335C"/>
                </a:solidFill>
              </a:defRPr>
            </a:lvl1pPr>
          </a:lstStyle>
          <a:p>
            <a:pPr/>
            <a:r>
              <a:t>Hierarchical clustering</a:t>
            </a:r>
          </a:p>
        </p:txBody>
      </p:sp>
      <p:sp>
        <p:nvSpPr>
          <p:cNvPr id="221" name="Approach…"/>
          <p:cNvSpPr txBox="1"/>
          <p:nvPr/>
        </p:nvSpPr>
        <p:spPr>
          <a:xfrm>
            <a:off x="2057400" y="6705599"/>
            <a:ext cx="8890000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t>Approach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Drop categorical variables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Consider fraction of the total data set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Be patient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No clear patterns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No clear patterns</a:t>
            </a:r>
          </a:p>
        </p:txBody>
      </p:sp>
      <p:pic>
        <p:nvPicPr>
          <p:cNvPr id="224" name="coordinates_by_cluster.png" descr="coordinates_by_cluster.png"/>
          <p:cNvPicPr>
            <a:picLocks noChangeAspect="1"/>
          </p:cNvPicPr>
          <p:nvPr/>
        </p:nvPicPr>
        <p:blipFill>
          <a:blip r:embed="rId2">
            <a:extLst/>
          </a:blip>
          <a:srcRect l="8226" t="10667" r="9199" b="7738"/>
          <a:stretch>
            <a:fillRect/>
          </a:stretch>
        </p:blipFill>
        <p:spPr>
          <a:xfrm>
            <a:off x="1133078" y="2557065"/>
            <a:ext cx="10738496" cy="63666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Other approaches?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Other approaches?</a:t>
            </a:r>
          </a:p>
        </p:txBody>
      </p:sp>
      <p:sp>
        <p:nvSpPr>
          <p:cNvPr id="227" name="DBSCAN, OPTICS…"/>
          <p:cNvSpPr txBox="1"/>
          <p:nvPr/>
        </p:nvSpPr>
        <p:spPr>
          <a:xfrm>
            <a:off x="1422400" y="2791864"/>
            <a:ext cx="101600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DBSCAN, OPTICS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Good silhouette score only when:</a:t>
            </a:r>
          </a:p>
        </p:txBody>
      </p:sp>
      <p:pic>
        <p:nvPicPr>
          <p:cNvPr id="22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4280" y="2606441"/>
            <a:ext cx="4154751" cy="3141583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GMM, BGM…"/>
          <p:cNvSpPr txBox="1"/>
          <p:nvPr/>
        </p:nvSpPr>
        <p:spPr>
          <a:xfrm>
            <a:off x="1422400" y="6297064"/>
            <a:ext cx="101600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GMM, BGM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K-means simply got better scores!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Key take-aways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Key take-aways</a:t>
            </a:r>
          </a:p>
        </p:txBody>
      </p:sp>
      <p:sp>
        <p:nvSpPr>
          <p:cNvPr id="232" name="Multiple ways to get insight into the dataset…"/>
          <p:cNvSpPr txBox="1"/>
          <p:nvPr/>
        </p:nvSpPr>
        <p:spPr>
          <a:xfrm>
            <a:off x="1422400" y="3283842"/>
            <a:ext cx="1016000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Multiple ways to get insight into the dataset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K-Means(++) led to the best results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Smart visualization goes a long 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If we had more time…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If we had more time…</a:t>
            </a:r>
          </a:p>
        </p:txBody>
      </p:sp>
      <p:sp>
        <p:nvSpPr>
          <p:cNvPr id="235" name="Further analysis hierarchical clustering results…"/>
          <p:cNvSpPr txBox="1"/>
          <p:nvPr/>
        </p:nvSpPr>
        <p:spPr>
          <a:xfrm>
            <a:off x="1422400" y="3530599"/>
            <a:ext cx="10160000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Further analysis hierarchical clustering results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Include categorical features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Optimize parameters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Better cluster identification (radar plots?)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cluster9.png" descr="cluster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6300" y="2019300"/>
            <a:ext cx="8890000" cy="57150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Cluster visualization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Cluster visualization</a:t>
            </a:r>
          </a:p>
        </p:txBody>
      </p:sp>
      <p:pic>
        <p:nvPicPr>
          <p:cNvPr id="239" name="cluster1.png" descr="cluster1.png"/>
          <p:cNvPicPr>
            <a:picLocks noChangeAspect="1"/>
          </p:cNvPicPr>
          <p:nvPr/>
        </p:nvPicPr>
        <p:blipFill>
          <a:blip r:embed="rId3">
            <a:extLst/>
          </a:blip>
          <a:srcRect l="28069" t="13111" r="28069" b="18663"/>
          <a:stretch>
            <a:fillRect/>
          </a:stretch>
        </p:blipFill>
        <p:spPr>
          <a:xfrm>
            <a:off x="10350397" y="720320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0" name="cluster2.png" descr="cluster2.png"/>
          <p:cNvPicPr>
            <a:picLocks noChangeAspect="1"/>
          </p:cNvPicPr>
          <p:nvPr/>
        </p:nvPicPr>
        <p:blipFill>
          <a:blip r:embed="rId4">
            <a:extLst/>
          </a:blip>
          <a:srcRect l="28069" t="13666" r="28069" b="18108"/>
          <a:stretch>
            <a:fillRect/>
          </a:stretch>
        </p:blipFill>
        <p:spPr>
          <a:xfrm>
            <a:off x="51143" y="464971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1" name="cluster3.png" descr="cluster3.png"/>
          <p:cNvPicPr>
            <a:picLocks noChangeAspect="1"/>
          </p:cNvPicPr>
          <p:nvPr/>
        </p:nvPicPr>
        <p:blipFill>
          <a:blip r:embed="rId5">
            <a:extLst/>
          </a:blip>
          <a:srcRect l="28212" t="13555" r="27926" b="18219"/>
          <a:stretch>
            <a:fillRect/>
          </a:stretch>
        </p:blipFill>
        <p:spPr>
          <a:xfrm>
            <a:off x="10350397" y="4649710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2" name="cluster4.png" descr="cluster4.png"/>
          <p:cNvPicPr>
            <a:picLocks noChangeAspect="1"/>
          </p:cNvPicPr>
          <p:nvPr/>
        </p:nvPicPr>
        <p:blipFill>
          <a:blip r:embed="rId6">
            <a:extLst/>
          </a:blip>
          <a:srcRect l="27926" t="14000" r="28212" b="17775"/>
          <a:stretch>
            <a:fillRect/>
          </a:stretch>
        </p:blipFill>
        <p:spPr>
          <a:xfrm>
            <a:off x="3537070" y="7203207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3" name="cluster5.png" descr="cluster5.png"/>
          <p:cNvPicPr>
            <a:picLocks noChangeAspect="1"/>
          </p:cNvPicPr>
          <p:nvPr/>
        </p:nvPicPr>
        <p:blipFill>
          <a:blip r:embed="rId7">
            <a:extLst/>
          </a:blip>
          <a:srcRect l="28069" t="13666" r="28069" b="18108"/>
          <a:stretch>
            <a:fillRect/>
          </a:stretch>
        </p:blipFill>
        <p:spPr>
          <a:xfrm>
            <a:off x="10350397" y="2090201"/>
            <a:ext cx="2540206" cy="2540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4" name="cluster6.png" descr="cluster6.png"/>
          <p:cNvPicPr>
            <a:picLocks noChangeAspect="1"/>
          </p:cNvPicPr>
          <p:nvPr/>
        </p:nvPicPr>
        <p:blipFill>
          <a:blip r:embed="rId8">
            <a:extLst/>
          </a:blip>
          <a:srcRect l="28069" t="13888" r="28069" b="17886"/>
          <a:stretch>
            <a:fillRect/>
          </a:stretch>
        </p:blipFill>
        <p:spPr>
          <a:xfrm>
            <a:off x="6921397" y="7203207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5" name="cluster7.png" descr="cluster7.png"/>
          <p:cNvPicPr>
            <a:picLocks noChangeAspect="1"/>
          </p:cNvPicPr>
          <p:nvPr/>
        </p:nvPicPr>
        <p:blipFill>
          <a:blip r:embed="rId9">
            <a:extLst/>
          </a:blip>
          <a:srcRect l="28426" t="14888" r="28426" b="17997"/>
          <a:stretch>
            <a:fillRect/>
          </a:stretch>
        </p:blipFill>
        <p:spPr>
          <a:xfrm>
            <a:off x="152743" y="7203206"/>
            <a:ext cx="2540206" cy="2540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8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8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46" name="cluster8.png" descr="cluster8.png"/>
          <p:cNvPicPr>
            <a:picLocks noChangeAspect="1"/>
          </p:cNvPicPr>
          <p:nvPr/>
        </p:nvPicPr>
        <p:blipFill>
          <a:blip r:embed="rId10">
            <a:extLst/>
          </a:blip>
          <a:srcRect l="28073" t="13872" r="28073" b="17913"/>
          <a:stretch>
            <a:fillRect/>
          </a:stretch>
        </p:blipFill>
        <p:spPr>
          <a:xfrm>
            <a:off x="51143" y="2090182"/>
            <a:ext cx="2540206" cy="2540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fill="norm" stroke="1" extrusionOk="0">
                <a:moveTo>
                  <a:pt x="9839" y="0"/>
                </a:moveTo>
                <a:cubicBezTo>
                  <a:pt x="7321" y="0"/>
                  <a:pt x="4802" y="1004"/>
                  <a:pt x="2881" y="3015"/>
                </a:cubicBezTo>
                <a:cubicBezTo>
                  <a:pt x="-961" y="7036"/>
                  <a:pt x="-961" y="13557"/>
                  <a:pt x="2881" y="17579"/>
                </a:cubicBezTo>
                <a:cubicBezTo>
                  <a:pt x="6723" y="21600"/>
                  <a:pt x="12955" y="21600"/>
                  <a:pt x="16797" y="17579"/>
                </a:cubicBezTo>
                <a:cubicBezTo>
                  <a:pt x="20639" y="13557"/>
                  <a:pt x="20639" y="7036"/>
                  <a:pt x="16797" y="3015"/>
                </a:cubicBezTo>
                <a:cubicBezTo>
                  <a:pt x="14876" y="1004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pproach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Approach</a:t>
            </a:r>
          </a:p>
        </p:txBody>
      </p:sp>
      <p:sp>
        <p:nvSpPr>
          <p:cNvPr id="129" name="Everyone did some EDA…"/>
          <p:cNvSpPr txBox="1"/>
          <p:nvPr/>
        </p:nvSpPr>
        <p:spPr>
          <a:xfrm>
            <a:off x="1422400" y="3378199"/>
            <a:ext cx="10160000" cy="472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Everyone did some EDA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Attempts to reduce features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PCA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Correlation/ pair plot + choose by eye</a:t>
            </a:r>
          </a:p>
          <a:p>
            <a:pPr lvl="2" marL="6858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Focus on subset of data, e.g. only consider weekdays or only delays longer than xx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One-hot encoding for categorical data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K-Means, GMMs, hierarchical clustering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Euclidian, Manhattan, Gower distance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Bus location clustering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Bus location clustering</a:t>
            </a:r>
          </a:p>
        </p:txBody>
      </p:sp>
      <p:sp>
        <p:nvSpPr>
          <p:cNvPr id="132" name="K-Means clustering on bus stop locations…"/>
          <p:cNvSpPr txBox="1"/>
          <p:nvPr/>
        </p:nvSpPr>
        <p:spPr>
          <a:xfrm>
            <a:off x="2057400" y="2901949"/>
            <a:ext cx="8890000" cy="152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K-Means clustering on bus stop locations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Silhouette score to determine optimal number of clusters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Tried k=10 and k=11</a:t>
            </a:r>
          </a:p>
        </p:txBody>
      </p:sp>
      <p:grpSp>
        <p:nvGrpSpPr>
          <p:cNvPr id="135" name="Group"/>
          <p:cNvGrpSpPr/>
          <p:nvPr/>
        </p:nvGrpSpPr>
        <p:grpSpPr>
          <a:xfrm>
            <a:off x="1050925" y="5270500"/>
            <a:ext cx="10902950" cy="3530600"/>
            <a:chOff x="0" y="0"/>
            <a:chExt cx="10902950" cy="3530600"/>
          </a:xfrm>
        </p:grpSpPr>
        <p:pic>
          <p:nvPicPr>
            <p:cNvPr id="133" name="unknown.png" descr="unknown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118100" cy="3530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4" name="unknown.png" descr="unknown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99150" y="0"/>
              <a:ext cx="5003800" cy="35306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k=10 is great!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k=10 is great!</a:t>
            </a:r>
          </a:p>
        </p:txBody>
      </p:sp>
      <p:pic>
        <p:nvPicPr>
          <p:cNvPr id="138" name="Cluster_10.PNG" descr="Cluster_10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4114"/>
          <a:stretch>
            <a:fillRect/>
          </a:stretch>
        </p:blipFill>
        <p:spPr>
          <a:xfrm>
            <a:off x="0" y="2316287"/>
            <a:ext cx="13004800" cy="7077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Delay event clustering 1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Delay event clustering 1</a:t>
            </a:r>
          </a:p>
        </p:txBody>
      </p:sp>
      <p:sp>
        <p:nvSpPr>
          <p:cNvPr id="141" name="Standardize data…"/>
          <p:cNvSpPr txBox="1"/>
          <p:nvPr/>
        </p:nvSpPr>
        <p:spPr>
          <a:xfrm>
            <a:off x="2057399" y="4127500"/>
            <a:ext cx="8890001" cy="205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Standardize data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How many clusters? 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Important features?</a:t>
            </a:r>
          </a:p>
        </p:txBody>
      </p:sp>
      <p:sp>
        <p:nvSpPr>
          <p:cNvPr id="142" name="K-Means"/>
          <p:cNvSpPr/>
          <p:nvPr/>
        </p:nvSpPr>
        <p:spPr>
          <a:xfrm>
            <a:off x="4946724" y="2427485"/>
            <a:ext cx="3111352" cy="783830"/>
          </a:xfrm>
          <a:prstGeom prst="roundRect">
            <a:avLst>
              <a:gd name="adj" fmla="val 10811"/>
            </a:avLst>
          </a:prstGeom>
          <a:solidFill>
            <a:srgbClr val="F8D448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12335C"/>
                </a:solidFill>
              </a:defRPr>
            </a:lvl1pPr>
          </a:lstStyle>
          <a:p>
            <a:pPr/>
            <a:r>
              <a:t>K-Means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‘Defining’ features of clusters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‘Defining’ features of clusters</a:t>
            </a:r>
          </a:p>
        </p:txBody>
      </p:sp>
      <p:pic>
        <p:nvPicPr>
          <p:cNvPr id="145" name="slide2" descr="slide2"/>
          <p:cNvPicPr>
            <a:picLocks noChangeAspect="1"/>
          </p:cNvPicPr>
          <p:nvPr/>
        </p:nvPicPr>
        <p:blipFill>
          <a:blip r:embed="rId2">
            <a:extLst/>
          </a:blip>
          <a:srcRect l="0" t="6416" r="0" b="0"/>
          <a:stretch>
            <a:fillRect/>
          </a:stretch>
        </p:blipFill>
        <p:spPr>
          <a:xfrm>
            <a:off x="1915517" y="2658665"/>
            <a:ext cx="9173595" cy="6163439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k=5"/>
          <p:cNvSpPr txBox="1"/>
          <p:nvPr/>
        </p:nvSpPr>
        <p:spPr>
          <a:xfrm>
            <a:off x="811063" y="2616200"/>
            <a:ext cx="638474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k=5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Mean features in each cluster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Mean features in each cluster</a:t>
            </a:r>
          </a:p>
        </p:txBody>
      </p:sp>
      <p:pic>
        <p:nvPicPr>
          <p:cNvPr id="149" name="slide2" descr="slide2"/>
          <p:cNvPicPr>
            <a:picLocks noChangeAspect="1"/>
          </p:cNvPicPr>
          <p:nvPr/>
        </p:nvPicPr>
        <p:blipFill>
          <a:blip r:embed="rId2">
            <a:extLst/>
          </a:blip>
          <a:srcRect l="0" t="6611" r="0" b="0"/>
          <a:stretch>
            <a:fillRect/>
          </a:stretch>
        </p:blipFill>
        <p:spPr>
          <a:xfrm>
            <a:off x="2216150" y="2643782"/>
            <a:ext cx="8572500" cy="61931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Delay event clustering 2"/>
          <p:cNvSpPr/>
          <p:nvPr/>
        </p:nvSpPr>
        <p:spPr>
          <a:xfrm>
            <a:off x="750788" y="609600"/>
            <a:ext cx="11503224" cy="1447800"/>
          </a:xfrm>
          <a:prstGeom prst="roundRect">
            <a:avLst>
              <a:gd name="adj" fmla="val 13158"/>
            </a:avLst>
          </a:prstGeom>
          <a:solidFill>
            <a:srgbClr val="12345C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6000">
                <a:solidFill>
                  <a:srgbClr val="FFFFFF"/>
                </a:solidFill>
              </a:defRPr>
            </a:lvl1pPr>
          </a:lstStyle>
          <a:p>
            <a:pPr/>
            <a:r>
              <a:t>Delay event clustering 2</a:t>
            </a:r>
          </a:p>
        </p:txBody>
      </p:sp>
      <p:pic>
        <p:nvPicPr>
          <p:cNvPr id="152" name="Content Placeholder 45" descr="Content Placeholder 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913" y="4593129"/>
            <a:ext cx="5284772" cy="47978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Content Placeholder 47" descr="Content Placeholder 4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1115" y="4593130"/>
            <a:ext cx="5284771" cy="483454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Pandas &amp; Seaborn…"/>
          <p:cNvSpPr txBox="1"/>
          <p:nvPr/>
        </p:nvSpPr>
        <p:spPr>
          <a:xfrm>
            <a:off x="2057400" y="3435497"/>
            <a:ext cx="8890000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Pandas &amp; Seaborn</a:t>
            </a:r>
          </a:p>
          <a:p>
            <a:pPr marL="228600" indent="-228600" algn="l">
              <a:lnSpc>
                <a:spcPct val="150000"/>
              </a:lnSpc>
              <a:buClr>
                <a:srgbClr val="12345C"/>
              </a:buClr>
              <a:buSzPct val="100000"/>
              <a:buChar char="•"/>
            </a:pPr>
            <a:r>
              <a:t>Before &amp; after feature reduction</a:t>
            </a:r>
          </a:p>
        </p:txBody>
      </p:sp>
      <p:sp>
        <p:nvSpPr>
          <p:cNvPr id="155" name="Analyzing correlation"/>
          <p:cNvSpPr/>
          <p:nvPr/>
        </p:nvSpPr>
        <p:spPr>
          <a:xfrm>
            <a:off x="3841898" y="2354533"/>
            <a:ext cx="5321004" cy="783831"/>
          </a:xfrm>
          <a:prstGeom prst="roundRect">
            <a:avLst>
              <a:gd name="adj" fmla="val 10811"/>
            </a:avLst>
          </a:prstGeom>
          <a:solidFill>
            <a:srgbClr val="F8D448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700">
                <a:solidFill>
                  <a:srgbClr val="12335C"/>
                </a:solidFill>
              </a:defRPr>
            </a:lvl1pPr>
          </a:lstStyle>
          <a:p>
            <a:pPr/>
            <a:r>
              <a:t>Analyzing correlation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6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